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F11B9-0055-413F-A588-18629B26832A}" type="datetimeFigureOut">
              <a:rPr lang="en-IN" smtClean="0"/>
              <a:pPr/>
              <a:t>02-03-2020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32C15-B424-4809-8755-BE90300820A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703847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802E50-40E8-4C42-914B-EB35F3D9D4BB}" type="datetimeFigureOut">
              <a:rPr lang="en-IN" smtClean="0"/>
              <a:pPr/>
              <a:t>02-03-2020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71197E-8308-478F-9621-A0967B6977D5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2E50-40E8-4C42-914B-EB35F3D9D4BB}" type="datetimeFigureOut">
              <a:rPr lang="en-IN" smtClean="0"/>
              <a:pPr/>
              <a:t>02-03-2020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197E-8308-478F-9621-A0967B6977D5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2E50-40E8-4C42-914B-EB35F3D9D4BB}" type="datetimeFigureOut">
              <a:rPr lang="en-IN" smtClean="0"/>
              <a:pPr/>
              <a:t>02-03-2020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197E-8308-478F-9621-A0967B6977D5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2E50-40E8-4C42-914B-EB35F3D9D4BB}" type="datetimeFigureOut">
              <a:rPr lang="en-IN" smtClean="0"/>
              <a:pPr/>
              <a:t>02-03-2020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197E-8308-478F-9621-A0967B6977D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2E50-40E8-4C42-914B-EB35F3D9D4BB}" type="datetimeFigureOut">
              <a:rPr lang="en-IN" smtClean="0"/>
              <a:pPr/>
              <a:t>02-03-2020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197E-8308-478F-9621-A0967B6977D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2E50-40E8-4C42-914B-EB35F3D9D4BB}" type="datetimeFigureOut">
              <a:rPr lang="en-IN" smtClean="0"/>
              <a:pPr/>
              <a:t>02-03-2020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197E-8308-478F-9621-A0967B6977D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2E50-40E8-4C42-914B-EB35F3D9D4BB}" type="datetimeFigureOut">
              <a:rPr lang="en-IN" smtClean="0"/>
              <a:pPr/>
              <a:t>02-03-2020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197E-8308-478F-9621-A0967B6977D5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2E50-40E8-4C42-914B-EB35F3D9D4BB}" type="datetimeFigureOut">
              <a:rPr lang="en-IN" smtClean="0"/>
              <a:pPr/>
              <a:t>02-03-2020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197E-8308-478F-9621-A0967B6977D5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2E50-40E8-4C42-914B-EB35F3D9D4BB}" type="datetimeFigureOut">
              <a:rPr lang="en-IN" smtClean="0"/>
              <a:pPr/>
              <a:t>02-03-2020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197E-8308-478F-9621-A0967B6977D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2E50-40E8-4C42-914B-EB35F3D9D4BB}" type="datetimeFigureOut">
              <a:rPr lang="en-IN" smtClean="0"/>
              <a:pPr/>
              <a:t>02-03-2020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197E-8308-478F-9621-A0967B6977D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2E50-40E8-4C42-914B-EB35F3D9D4BB}" type="datetimeFigureOut">
              <a:rPr lang="en-IN" smtClean="0"/>
              <a:pPr/>
              <a:t>02-03-2020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197E-8308-478F-9621-A0967B6977D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E802E50-40E8-4C42-914B-EB35F3D9D4BB}" type="datetimeFigureOut">
              <a:rPr lang="en-IN" smtClean="0"/>
              <a:pPr/>
              <a:t>02-03-2020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871197E-8308-478F-9621-A0967B6977D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052735"/>
            <a:ext cx="6777318" cy="1728193"/>
          </a:xfrm>
        </p:spPr>
        <p:txBody>
          <a:bodyPr/>
          <a:lstStyle/>
          <a:p>
            <a:r>
              <a:rPr lang="en-IN" dirty="0" smtClean="0">
                <a:latin typeface="Bernard MT Condensed" panose="02050806060905020404" pitchFamily="18" charset="0"/>
              </a:rPr>
              <a:t>Utilitarianism or Philosophical radicalism</a:t>
            </a:r>
            <a:endParaRPr lang="en-IN" dirty="0">
              <a:latin typeface="Bernard MT Condensed" panose="02050806060905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512168"/>
          </a:xfrm>
        </p:spPr>
        <p:txBody>
          <a:bodyPr>
            <a:normAutofit/>
          </a:bodyPr>
          <a:lstStyle/>
          <a:p>
            <a:r>
              <a:rPr lang="en-IN" sz="1600" b="1" dirty="0" smtClean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Dr. </a:t>
            </a:r>
            <a:r>
              <a:rPr lang="en-IN" sz="1600" b="1" dirty="0" err="1" smtClean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Lakshmi</a:t>
            </a:r>
            <a:r>
              <a:rPr lang="en-IN" sz="1600" b="1" dirty="0" smtClean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IN" sz="1600" b="1" dirty="0" err="1" smtClean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Muthukumar</a:t>
            </a:r>
            <a:endParaRPr lang="en-IN" sz="1600" b="1" dirty="0" smtClean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IN" sz="1600" b="1" dirty="0" smtClean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Head, Dept. of English</a:t>
            </a:r>
          </a:p>
          <a:p>
            <a:r>
              <a:rPr lang="en-IN" sz="1600" b="1" dirty="0" smtClean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SIES College of Arts, Science and Commerce (Autonomous), </a:t>
            </a:r>
            <a:r>
              <a:rPr lang="en-IN" sz="1600" b="1" dirty="0" err="1" smtClean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Sion</a:t>
            </a:r>
            <a:r>
              <a:rPr lang="en-IN" sz="1600" b="1" dirty="0" smtClean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West, Mumbai -22</a:t>
            </a:r>
          </a:p>
          <a:p>
            <a:endParaRPr lang="en-IN" sz="1600" dirty="0"/>
          </a:p>
        </p:txBody>
      </p:sp>
    </p:spTree>
    <p:extLst>
      <p:ext uri="{BB962C8B-B14F-4D97-AF65-F5344CB8AC3E}">
        <p14:creationId xmlns="" xmlns:p14="http://schemas.microsoft.com/office/powerpoint/2010/main" val="278916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539552" y="836712"/>
            <a:ext cx="792088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</a:rPr>
              <a:t>JOHN STUART MILL</a:t>
            </a:r>
            <a:r>
              <a:rPr lang="en-IN" b="1" dirty="0" smtClean="0"/>
              <a:t>:</a:t>
            </a:r>
          </a:p>
          <a:p>
            <a:r>
              <a:rPr lang="en-IN" dirty="0" smtClean="0"/>
              <a:t> </a:t>
            </a:r>
            <a:r>
              <a:rPr lang="en-IN" dirty="0"/>
              <a:t>H</a:t>
            </a:r>
            <a:r>
              <a:rPr lang="en-IN" dirty="0" smtClean="0"/>
              <a:t>is </a:t>
            </a:r>
            <a:r>
              <a:rPr lang="en-IN" b="1" dirty="0" smtClean="0"/>
              <a:t>Autobiography </a:t>
            </a:r>
            <a:r>
              <a:rPr lang="en-IN" dirty="0" smtClean="0"/>
              <a:t>recorded the depressing and paralysing effect on his personality.</a:t>
            </a:r>
          </a:p>
          <a:p>
            <a:r>
              <a:rPr lang="en-IN" dirty="0" smtClean="0"/>
              <a:t>He arrived at two conclusions: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He agreed with his father on the idea of “</a:t>
            </a:r>
            <a:r>
              <a:rPr lang="en-IN" b="1" dirty="0" smtClean="0"/>
              <a:t> The greatest happiness of greatest number”.</a:t>
            </a:r>
            <a:endParaRPr lang="en-IN" dirty="0"/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Analysis of his own mental condition- </a:t>
            </a:r>
            <a:r>
              <a:rPr lang="en-IN" b="1" dirty="0" smtClean="0"/>
              <a:t>intellect and emotion. </a:t>
            </a:r>
          </a:p>
          <a:p>
            <a:r>
              <a:rPr lang="en-IN" dirty="0"/>
              <a:t>Wordsworth’s </a:t>
            </a:r>
            <a:r>
              <a:rPr lang="en-IN" dirty="0" smtClean="0"/>
              <a:t>poems </a:t>
            </a:r>
            <a:r>
              <a:rPr lang="en-IN" dirty="0"/>
              <a:t>gave him what he </a:t>
            </a:r>
            <a:r>
              <a:rPr lang="en-IN" dirty="0" smtClean="0"/>
              <a:t>needed.</a:t>
            </a:r>
            <a:endParaRPr lang="en-IN" dirty="0"/>
          </a:p>
          <a:p>
            <a:r>
              <a:rPr lang="en-IN" b="1" dirty="0" smtClean="0"/>
              <a:t>A </a:t>
            </a:r>
            <a:r>
              <a:rPr lang="en-IN" b="1" dirty="0"/>
              <a:t>System of Logic </a:t>
            </a:r>
            <a:r>
              <a:rPr lang="en-IN" dirty="0" smtClean="0"/>
              <a:t>1843- justification of the </a:t>
            </a:r>
            <a:r>
              <a:rPr lang="en-IN" dirty="0"/>
              <a:t>principles of Utilitarian Philosophy.</a:t>
            </a:r>
          </a:p>
          <a:p>
            <a:pPr marL="457200" indent="-457200">
              <a:buFont typeface="+mj-lt"/>
              <a:buAutoNum type="arabicPeriod"/>
            </a:pPr>
            <a:endParaRPr lang="en-IN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32340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1560" y="836712"/>
            <a:ext cx="7704856" cy="5040559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Though </a:t>
            </a:r>
            <a:r>
              <a:rPr lang="en-IN" dirty="0"/>
              <a:t>his writings lack literary inspirations he was a great social and political thinker.</a:t>
            </a:r>
          </a:p>
          <a:p>
            <a:r>
              <a:rPr lang="en-IN" u="sng" dirty="0" smtClean="0"/>
              <a:t>As a Political Thinker</a:t>
            </a:r>
            <a:r>
              <a:rPr lang="en-IN" dirty="0" smtClean="0"/>
              <a:t>: his reputation rests on his treatise</a:t>
            </a:r>
            <a:r>
              <a:rPr lang="en-IN" b="1" dirty="0" smtClean="0"/>
              <a:t> On Liberty </a:t>
            </a:r>
            <a:r>
              <a:rPr lang="en-IN" dirty="0" smtClean="0"/>
              <a:t>and </a:t>
            </a:r>
            <a:r>
              <a:rPr lang="en-IN" b="1" dirty="0" smtClean="0"/>
              <a:t>Representative Government</a:t>
            </a:r>
            <a:r>
              <a:rPr lang="en-IN" dirty="0" smtClean="0"/>
              <a:t>.</a:t>
            </a:r>
          </a:p>
          <a:p>
            <a:r>
              <a:rPr lang="en-IN" u="sng" dirty="0" smtClean="0"/>
              <a:t>As a Social Thinker</a:t>
            </a:r>
            <a:r>
              <a:rPr lang="en-IN" dirty="0" smtClean="0"/>
              <a:t>: Different attitude from </a:t>
            </a:r>
            <a:r>
              <a:rPr lang="en-IN" dirty="0" err="1" smtClean="0"/>
              <a:t>Benthamite</a:t>
            </a:r>
            <a:r>
              <a:rPr lang="en-IN" dirty="0" smtClean="0"/>
              <a:t> individualism.</a:t>
            </a:r>
          </a:p>
          <a:p>
            <a:r>
              <a:rPr lang="en-IN" dirty="0" smtClean="0"/>
              <a:t>In  </a:t>
            </a:r>
            <a:r>
              <a:rPr lang="en-IN" b="1" dirty="0" smtClean="0"/>
              <a:t>Utilitarianism</a:t>
            </a:r>
            <a:r>
              <a:rPr lang="en-IN" dirty="0" smtClean="0"/>
              <a:t> 1863 </a:t>
            </a:r>
            <a:r>
              <a:rPr lang="en-IN" dirty="0"/>
              <a:t>-</a:t>
            </a:r>
            <a:r>
              <a:rPr lang="en-IN" dirty="0" smtClean="0"/>
              <a:t> gave a clear exposition of his modified Utilitarianism and </a:t>
            </a:r>
            <a:r>
              <a:rPr lang="en-IN" b="1" dirty="0" smtClean="0"/>
              <a:t>On Liberty </a:t>
            </a:r>
            <a:r>
              <a:rPr lang="en-IN" dirty="0" smtClean="0"/>
              <a:t> an eloquent defence of individual.</a:t>
            </a:r>
          </a:p>
          <a:p>
            <a:r>
              <a:rPr lang="en-IN" dirty="0" smtClean="0"/>
              <a:t>In </a:t>
            </a:r>
            <a:r>
              <a:rPr lang="en-IN" b="1" dirty="0" smtClean="0"/>
              <a:t> On Subjection of Women </a:t>
            </a:r>
            <a:r>
              <a:rPr lang="en-IN" dirty="0" smtClean="0"/>
              <a:t> he believed in the equality of sexes and states; made a convincing case for the rights of women.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13153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2692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One of the best known and influential moral theories</a:t>
            </a:r>
          </a:p>
          <a:p>
            <a:r>
              <a:rPr lang="en-IN" dirty="0" smtClean="0"/>
              <a:t>Its core idea </a:t>
            </a:r>
            <a:r>
              <a:rPr lang="en-IN" dirty="0" smtClean="0"/>
              <a:t>was</a:t>
            </a:r>
            <a:r>
              <a:rPr lang="en-IN" dirty="0" smtClean="0"/>
              <a:t> </a:t>
            </a:r>
            <a:r>
              <a:rPr lang="en-IN" dirty="0" smtClean="0"/>
              <a:t>that whether actions are morally right or wrong depends on their effects</a:t>
            </a:r>
          </a:p>
          <a:p>
            <a:r>
              <a:rPr lang="en-IN" dirty="0" smtClean="0"/>
              <a:t>Purpose of morality </a:t>
            </a:r>
            <a:r>
              <a:rPr lang="en-IN" dirty="0" smtClean="0"/>
              <a:t>was</a:t>
            </a:r>
            <a:r>
              <a:rPr lang="en-IN" dirty="0" smtClean="0"/>
              <a:t> </a:t>
            </a:r>
            <a:r>
              <a:rPr lang="en-IN" dirty="0" smtClean="0"/>
              <a:t>to make life better</a:t>
            </a:r>
          </a:p>
          <a:p>
            <a:r>
              <a:rPr lang="en-IN" b="1" dirty="0" smtClean="0"/>
              <a:t>Jeremy Bentham </a:t>
            </a:r>
            <a:r>
              <a:rPr lang="en-IN" dirty="0" smtClean="0"/>
              <a:t>regarded as founder of modern utilitarianism</a:t>
            </a:r>
            <a:endParaRPr lang="en-IN" b="1" dirty="0" smtClean="0"/>
          </a:p>
          <a:p>
            <a:r>
              <a:rPr lang="en-IN" dirty="0" smtClean="0"/>
              <a:t>The “</a:t>
            </a:r>
            <a:r>
              <a:rPr lang="en-IN" b="1" dirty="0" smtClean="0"/>
              <a:t>greatest happiness principle”, </a:t>
            </a:r>
            <a:r>
              <a:rPr lang="en-IN" dirty="0" smtClean="0"/>
              <a:t>or the principle of utility, forms the cornerstone of all </a:t>
            </a:r>
            <a:r>
              <a:rPr lang="en-IN" dirty="0"/>
              <a:t>B</a:t>
            </a:r>
            <a:r>
              <a:rPr lang="en-IN" dirty="0" smtClean="0"/>
              <a:t>entham’s thought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dirty="0" smtClean="0"/>
              <a:t>The Utilitarian Theory</a:t>
            </a:r>
            <a:endParaRPr lang="en-IN" sz="4400" dirty="0"/>
          </a:p>
        </p:txBody>
      </p:sp>
    </p:spTree>
    <p:extLst>
      <p:ext uri="{BB962C8B-B14F-4D97-AF65-F5344CB8AC3E}">
        <p14:creationId xmlns="" xmlns:p14="http://schemas.microsoft.com/office/powerpoint/2010/main" val="291668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The greatest happiness principle led to some </a:t>
            </a:r>
            <a:r>
              <a:rPr lang="en-IN" dirty="0"/>
              <a:t>H</a:t>
            </a:r>
            <a:r>
              <a:rPr lang="en-IN" dirty="0" smtClean="0"/>
              <a:t>umanitarian Reform</a:t>
            </a:r>
          </a:p>
          <a:p>
            <a:r>
              <a:rPr lang="en-IN" dirty="0" smtClean="0"/>
              <a:t>Reforms due to Utilitarian Philosophy: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Mitigation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Abolition: Pillory and Hanging in chains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Curtailing of capital punishment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Better protection of animals</a:t>
            </a:r>
          </a:p>
          <a:p>
            <a:r>
              <a:rPr lang="en-IN" dirty="0" smtClean="0"/>
              <a:t>Utilitarian opposed cruelty</a:t>
            </a:r>
          </a:p>
          <a:p>
            <a:r>
              <a:rPr lang="en-IN" dirty="0" smtClean="0"/>
              <a:t>The Reform Bill of 1832</a:t>
            </a:r>
          </a:p>
          <a:p>
            <a:pPr>
              <a:buFont typeface="Wingdings" panose="05000000000000000000" pitchFamily="2" charset="2"/>
              <a:buChar char="v"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dirty="0" smtClean="0"/>
              <a:t>Achievements of the Philosophical Radicalism</a:t>
            </a:r>
            <a:endParaRPr lang="en-IN" sz="4400" dirty="0"/>
          </a:p>
        </p:txBody>
      </p:sp>
    </p:spTree>
    <p:extLst>
      <p:ext uri="{BB962C8B-B14F-4D97-AF65-F5344CB8AC3E}">
        <p14:creationId xmlns="" xmlns:p14="http://schemas.microsoft.com/office/powerpoint/2010/main" val="81640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Extended the doctrine of </a:t>
            </a:r>
            <a:r>
              <a:rPr lang="en-IN" b="1" dirty="0" smtClean="0"/>
              <a:t>Laissez Faire </a:t>
            </a:r>
            <a:r>
              <a:rPr lang="en-IN" dirty="0" smtClean="0"/>
              <a:t>or non-interference</a:t>
            </a:r>
          </a:p>
          <a:p>
            <a:r>
              <a:rPr lang="en-IN" dirty="0" smtClean="0"/>
              <a:t>Social Laws: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Factory Acts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Mines Act of 1842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Acts of 1867 and 1873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Acts of 1834 and 1864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Acts of 1871-1875</a:t>
            </a:r>
          </a:p>
          <a:p>
            <a:pPr>
              <a:buFont typeface="Wingdings" panose="05000000000000000000" pitchFamily="2" charset="2"/>
              <a:buChar char="v"/>
            </a:pPr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dirty="0" smtClean="0"/>
              <a:t>Limitations of Utilitarianism</a:t>
            </a:r>
            <a:endParaRPr lang="en-IN" sz="4400" dirty="0"/>
          </a:p>
        </p:txBody>
      </p:sp>
    </p:spTree>
    <p:extLst>
      <p:ext uri="{BB962C8B-B14F-4D97-AF65-F5344CB8AC3E}">
        <p14:creationId xmlns="" xmlns:p14="http://schemas.microsoft.com/office/powerpoint/2010/main" val="368954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827584" y="1268761"/>
            <a:ext cx="7848872" cy="4104456"/>
          </a:xfrm>
        </p:spPr>
        <p:txBody>
          <a:bodyPr/>
          <a:lstStyle/>
          <a:p>
            <a:r>
              <a:rPr lang="en-IN" dirty="0" smtClean="0"/>
              <a:t>Full of paradoxes</a:t>
            </a:r>
          </a:p>
          <a:p>
            <a:r>
              <a:rPr lang="en-IN" dirty="0" smtClean="0"/>
              <a:t>The identification of the good of each man with the “greatest happiness of greatest number”</a:t>
            </a:r>
          </a:p>
          <a:p>
            <a:r>
              <a:rPr lang="en-IN" dirty="0" smtClean="0"/>
              <a:t>Followers did not realise the contradictions in their creed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3870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dirty="0" smtClean="0"/>
              <a:t>Mill’s contribution to Utilitarianism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/>
              <a:t>J</a:t>
            </a:r>
            <a:r>
              <a:rPr lang="en-IN" b="1" dirty="0" smtClean="0"/>
              <a:t>ohn Stuart Mill </a:t>
            </a:r>
            <a:r>
              <a:rPr lang="en-IN" dirty="0" smtClean="0"/>
              <a:t>was the first to realise the limitations of Philosophical Radicalism.</a:t>
            </a:r>
          </a:p>
          <a:p>
            <a:r>
              <a:rPr lang="en-IN" dirty="0" smtClean="0"/>
              <a:t>Mill’s attitude was “until society is better constituted, we cannot hope for any great reform of the individual”.</a:t>
            </a:r>
          </a:p>
          <a:p>
            <a:r>
              <a:rPr lang="en-IN" dirty="0" smtClean="0"/>
              <a:t>Although he supported Bentham he reconsidered the basis of utilitarianism thought focusing more on the spiritual interest rather than the material interests of society.</a:t>
            </a:r>
          </a:p>
          <a:p>
            <a:pPr marL="0" indent="0">
              <a:buNone/>
            </a:pPr>
            <a:r>
              <a:rPr lang="en-IN" dirty="0" smtClean="0"/>
              <a:t> 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40732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971600" y="980728"/>
            <a:ext cx="7056784" cy="5145435"/>
          </a:xfrm>
        </p:spPr>
        <p:txBody>
          <a:bodyPr>
            <a:normAutofit/>
          </a:bodyPr>
          <a:lstStyle/>
          <a:p>
            <a:r>
              <a:rPr lang="en-IN" dirty="0" smtClean="0"/>
              <a:t>While Bentham’s concept was the philosophy of the rising middle class, Mill’s extension of the principle was to serve the rising working class.</a:t>
            </a:r>
          </a:p>
          <a:p>
            <a:r>
              <a:rPr lang="en-IN" dirty="0" smtClean="0"/>
              <a:t>Mill as the upholder of individual liberty realised that not less but more interference by the government was necessary to ensure “the greatest good of the greatest number”.</a:t>
            </a:r>
          </a:p>
          <a:p>
            <a:r>
              <a:rPr lang="en-IN" dirty="0" smtClean="0"/>
              <a:t>Mill’s works such as </a:t>
            </a:r>
            <a:r>
              <a:rPr lang="en-IN" b="1" dirty="0" smtClean="0"/>
              <a:t>Utilitarianism</a:t>
            </a:r>
            <a:r>
              <a:rPr lang="en-IN" dirty="0" smtClean="0"/>
              <a:t> and </a:t>
            </a:r>
            <a:r>
              <a:rPr lang="en-IN" b="1" dirty="0" smtClean="0"/>
              <a:t>A System of Logic</a:t>
            </a:r>
            <a:r>
              <a:rPr lang="en-IN" dirty="0" smtClean="0"/>
              <a:t> brought revolutionary change in the notion of </a:t>
            </a:r>
            <a:r>
              <a:rPr lang="en-IN" dirty="0"/>
              <a:t>P</a:t>
            </a:r>
            <a:r>
              <a:rPr lang="en-IN" dirty="0" smtClean="0"/>
              <a:t>hilosophical Radicalism.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52722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</a:rPr>
              <a:t>JEREMY BENTHAM </a:t>
            </a:r>
            <a:r>
              <a:rPr lang="en-IN" b="1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His first publication in 1776 – </a:t>
            </a:r>
            <a:r>
              <a:rPr lang="en-IN" b="1" dirty="0" smtClean="0"/>
              <a:t>Fragment of Government.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Followed by translation of Bergman’s essay on the </a:t>
            </a:r>
            <a:r>
              <a:rPr lang="en-IN" b="1" dirty="0" smtClean="0"/>
              <a:t>Utility of Chemistry </a:t>
            </a:r>
            <a:r>
              <a:rPr lang="en-IN" dirty="0" smtClean="0"/>
              <a:t>in 1783 and in 1787 by his </a:t>
            </a:r>
            <a:r>
              <a:rPr lang="en-IN" b="1" dirty="0" smtClean="0"/>
              <a:t>Defence of Usury</a:t>
            </a:r>
            <a:r>
              <a:rPr lang="en-IN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In 1789  he published his book </a:t>
            </a:r>
            <a:r>
              <a:rPr lang="en-IN" b="1" dirty="0" smtClean="0"/>
              <a:t>An Introduction to the Principles of Morals and Legislation</a:t>
            </a:r>
            <a:r>
              <a:rPr lang="en-IN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Built the </a:t>
            </a:r>
            <a:r>
              <a:rPr lang="en-IN" b="1" dirty="0" err="1" smtClean="0"/>
              <a:t>Panopticon</a:t>
            </a:r>
            <a:r>
              <a:rPr lang="en-IN" b="1" dirty="0" smtClean="0"/>
              <a:t> </a:t>
            </a:r>
            <a:r>
              <a:rPr lang="en-IN" dirty="0" smtClean="0"/>
              <a:t>to control and inspect convicts.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dirty="0" smtClean="0"/>
              <a:t>Contributions of Utilitarians to English Literature</a:t>
            </a:r>
            <a:endParaRPr lang="en-IN" sz="4400" dirty="0"/>
          </a:p>
        </p:txBody>
      </p:sp>
    </p:spTree>
    <p:extLst>
      <p:ext uri="{BB962C8B-B14F-4D97-AF65-F5344CB8AC3E}">
        <p14:creationId xmlns="" xmlns:p14="http://schemas.microsoft.com/office/powerpoint/2010/main" val="59533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755576" y="1124743"/>
            <a:ext cx="7416824" cy="4536505"/>
          </a:xfrm>
        </p:spPr>
        <p:txBody>
          <a:bodyPr/>
          <a:lstStyle/>
          <a:p>
            <a:r>
              <a:rPr lang="en-IN" dirty="0" smtClean="0"/>
              <a:t>Established periodicals named </a:t>
            </a:r>
            <a:r>
              <a:rPr lang="en-IN" b="1" dirty="0" smtClean="0"/>
              <a:t>The </a:t>
            </a:r>
            <a:r>
              <a:rPr lang="en-IN" b="1" dirty="0" smtClean="0"/>
              <a:t>Westminster </a:t>
            </a:r>
            <a:r>
              <a:rPr lang="en-IN" b="1" dirty="0" smtClean="0"/>
              <a:t>Review </a:t>
            </a:r>
            <a:r>
              <a:rPr lang="en-IN" dirty="0"/>
              <a:t> </a:t>
            </a:r>
            <a:r>
              <a:rPr lang="en-IN" dirty="0" smtClean="0"/>
              <a:t>in 1824.</a:t>
            </a:r>
          </a:p>
          <a:p>
            <a:r>
              <a:rPr lang="en-IN" dirty="0"/>
              <a:t> H</a:t>
            </a:r>
            <a:r>
              <a:rPr lang="en-IN" dirty="0" smtClean="0"/>
              <a:t>is method of writing </a:t>
            </a:r>
            <a:r>
              <a:rPr lang="en-IN" dirty="0" smtClean="0"/>
              <a:t>was</a:t>
            </a:r>
            <a:r>
              <a:rPr lang="en-IN" dirty="0" smtClean="0"/>
              <a:t> </a:t>
            </a:r>
            <a:r>
              <a:rPr lang="en-IN" dirty="0" smtClean="0"/>
              <a:t>unusual.</a:t>
            </a:r>
          </a:p>
          <a:p>
            <a:r>
              <a:rPr lang="en-IN" dirty="0" smtClean="0"/>
              <a:t>Two traits of his personality: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The firm grasp of a single </a:t>
            </a:r>
            <a:r>
              <a:rPr lang="en-IN" dirty="0" smtClean="0"/>
              <a:t>principle</a:t>
            </a:r>
            <a:endParaRPr lang="en-IN" dirty="0" smtClean="0"/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A truly astonishing mastery of </a:t>
            </a:r>
            <a:r>
              <a:rPr lang="en-IN" dirty="0" smtClean="0"/>
              <a:t>details</a:t>
            </a:r>
            <a:endParaRPr lang="en-IN" dirty="0" smtClean="0"/>
          </a:p>
          <a:p>
            <a:r>
              <a:rPr lang="en-IN" dirty="0" smtClean="0"/>
              <a:t>His words  incorporated in </a:t>
            </a:r>
            <a:r>
              <a:rPr lang="en-IN" dirty="0" smtClean="0"/>
              <a:t>the English </a:t>
            </a:r>
            <a:r>
              <a:rPr lang="en-IN" dirty="0" smtClean="0"/>
              <a:t>Language: </a:t>
            </a:r>
            <a:r>
              <a:rPr lang="en-IN" b="1" dirty="0" smtClean="0"/>
              <a:t>utilitarian, international </a:t>
            </a:r>
            <a:r>
              <a:rPr lang="en-IN" dirty="0" smtClean="0"/>
              <a:t> and </a:t>
            </a:r>
            <a:r>
              <a:rPr lang="en-IN" b="1" dirty="0" smtClean="0"/>
              <a:t> codification.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79723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146</TotalTime>
  <Words>618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Hardcover</vt:lpstr>
      <vt:lpstr>Utilitarianism or Philosophical radicalism</vt:lpstr>
      <vt:lpstr>The Utilitarian Theory</vt:lpstr>
      <vt:lpstr>Achievements of the Philosophical Radicalism</vt:lpstr>
      <vt:lpstr>Limitations of Utilitarianism</vt:lpstr>
      <vt:lpstr>Slide 5</vt:lpstr>
      <vt:lpstr>Mill’s contribution to Utilitarianism</vt:lpstr>
      <vt:lpstr>Slide 7</vt:lpstr>
      <vt:lpstr>Contributions of Utilitarians to English Literature</vt:lpstr>
      <vt:lpstr>Slide 9</vt:lpstr>
      <vt:lpstr>Slide 10</vt:lpstr>
      <vt:lpstr>Slide 11</vt:lpstr>
      <vt:lpstr>Thank You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Utilitarianism or Philosophical Radicalism</dc:title>
  <dc:creator>Shruti Pai</dc:creator>
  <cp:lastModifiedBy>HP</cp:lastModifiedBy>
  <cp:revision>24</cp:revision>
  <dcterms:created xsi:type="dcterms:W3CDTF">2016-11-30T11:42:34Z</dcterms:created>
  <dcterms:modified xsi:type="dcterms:W3CDTF">2020-03-02T05:59:23Z</dcterms:modified>
</cp:coreProperties>
</file>